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1" r:id="rId4"/>
    <p:sldId id="260" r:id="rId5"/>
    <p:sldId id="263" r:id="rId6"/>
    <p:sldId id="262" r:id="rId7"/>
    <p:sldId id="265" r:id="rId8"/>
    <p:sldId id="264" r:id="rId9"/>
    <p:sldId id="270" r:id="rId10"/>
    <p:sldId id="268" r:id="rId11"/>
    <p:sldId id="269" r:id="rId12"/>
    <p:sldId id="271" r:id="rId13"/>
    <p:sldId id="272" r:id="rId14"/>
    <p:sldId id="267" r:id="rId15"/>
    <p:sldId id="273" r:id="rId16"/>
    <p:sldId id="274" r:id="rId17"/>
    <p:sldId id="275" r:id="rId18"/>
    <p:sldId id="276" r:id="rId19"/>
    <p:sldId id="280" r:id="rId20"/>
    <p:sldId id="277" r:id="rId21"/>
    <p:sldId id="278" r:id="rId22"/>
    <p:sldId id="289" r:id="rId23"/>
    <p:sldId id="279" r:id="rId24"/>
    <p:sldId id="292" r:id="rId25"/>
    <p:sldId id="281" r:id="rId26"/>
    <p:sldId id="282" r:id="rId27"/>
    <p:sldId id="283" r:id="rId28"/>
    <p:sldId id="290" r:id="rId29"/>
    <p:sldId id="284" r:id="rId30"/>
    <p:sldId id="293" r:id="rId31"/>
    <p:sldId id="294" r:id="rId32"/>
    <p:sldId id="295" r:id="rId33"/>
    <p:sldId id="297" r:id="rId34"/>
    <p:sldId id="291" r:id="rId35"/>
    <p:sldId id="285" r:id="rId36"/>
    <p:sldId id="298" r:id="rId37"/>
    <p:sldId id="300" r:id="rId38"/>
    <p:sldId id="301" r:id="rId39"/>
    <p:sldId id="302" r:id="rId40"/>
    <p:sldId id="303" r:id="rId41"/>
    <p:sldId id="304" r:id="rId42"/>
    <p:sldId id="296" r:id="rId43"/>
    <p:sldId id="286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00FF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“Software Center”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0338A-B0F4-4996-8AB1-840E8E5F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-2023" r="28230" b="72586"/>
          <a:stretch/>
        </p:blipFill>
        <p:spPr>
          <a:xfrm>
            <a:off x="1644773" y="1690688"/>
            <a:ext cx="7570248" cy="19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or “””.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Strings are immutable i.e. can’t be changed once created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[0]=‘C’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“</a:t>
            </a:r>
            <a:r>
              <a:rPr lang="en-US" sz="2000" dirty="0" err="1">
                <a:solidFill>
                  <a:srgbClr val="FF0000"/>
                </a:solidFill>
              </a:rPr>
              <a:t>kstar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“</a:t>
            </a:r>
            <a:r>
              <a:rPr lang="en-US" sz="2000" dirty="0" err="1">
                <a:solidFill>
                  <a:srgbClr val="FF0000"/>
                </a:solidFill>
              </a:rPr>
              <a:t>Blacksta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“</a:t>
            </a:r>
            <a:r>
              <a:rPr lang="en-US" sz="2000" dirty="0" err="1">
                <a:solidFill>
                  <a:srgbClr val="FF0000"/>
                </a:solidFill>
              </a:rPr>
              <a:t>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2257"/>
              </p:ext>
            </p:extLst>
          </p:nvPr>
        </p:nvGraphicFramePr>
        <p:xfrm>
          <a:off x="1280470" y="2741040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A71CB-5BC7-422F-A984-5C0B71AE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69" y="65989"/>
            <a:ext cx="2700128" cy="26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“OK” + </a:t>
            </a:r>
            <a:r>
              <a:rPr lang="en-US" sz="2000" dirty="0" err="1">
                <a:solidFill>
                  <a:srgbClr val="FF0000"/>
                </a:solidFill>
              </a:rPr>
              <a:t>str.capitalize</a:t>
            </a:r>
            <a:r>
              <a:rPr lang="en-US" sz="20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print “OK” + “</a:t>
            </a:r>
            <a:r>
              <a:rPr lang="en-US" sz="2000" dirty="0" err="1">
                <a:solidFill>
                  <a:srgbClr val="FF0000"/>
                </a:solidFill>
              </a:rPr>
              <a:t>computer”.capitalize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“Length of 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”+</a:t>
            </a:r>
            <a:r>
              <a:rPr lang="en-US" sz="2000" dirty="0" err="1">
                <a:solidFill>
                  <a:srgbClr val="FF0000"/>
                </a:solidFill>
              </a:rPr>
              <a:t>str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))</a:t>
            </a:r>
          </a:p>
          <a:p>
            <a:r>
              <a:rPr lang="en-US" sz="2000" dirty="0"/>
              <a:t>Note </a:t>
            </a:r>
            <a:r>
              <a:rPr lang="en-US" sz="2000" dirty="0" err="1"/>
              <a:t>str</a:t>
            </a:r>
            <a:r>
              <a:rPr lang="en-US" sz="2000" dirty="0"/>
              <a:t>(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)) converts 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 and </a:t>
            </a:r>
            <a:r>
              <a:rPr lang="en-US" sz="2000" dirty="0" err="1"/>
              <a:t>int</a:t>
            </a:r>
            <a:r>
              <a:rPr lang="en-US" sz="20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4C85B-35D3-4E09-9932-BD737535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of string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A351C-7C79-4DD7-B49A-2CA73A828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s=“</a:t>
            </a:r>
            <a:r>
              <a:rPr lang="en-US" dirty="0" err="1">
                <a:solidFill>
                  <a:srgbClr val="FF0000"/>
                </a:solidFill>
              </a:rPr>
              <a:t>belisha</a:t>
            </a:r>
            <a:r>
              <a:rPr lang="en-US" dirty="0">
                <a:solidFill>
                  <a:srgbClr val="FF0000"/>
                </a:solidFill>
              </a:rPr>
              <a:t> beacon”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s.capitalize</a:t>
            </a:r>
            <a:r>
              <a:rPr lang="en-US" dirty="0">
                <a:solidFill>
                  <a:srgbClr val="FF0000"/>
                </a:solidFill>
              </a:rPr>
              <a:t>()	</a:t>
            </a:r>
            <a:r>
              <a:rPr lang="en-US" dirty="0" err="1">
                <a:solidFill>
                  <a:schemeClr val="accent1"/>
                </a:solidFill>
              </a:rPr>
              <a:t>Belisha</a:t>
            </a:r>
            <a:r>
              <a:rPr lang="en-US" dirty="0">
                <a:solidFill>
                  <a:schemeClr val="accent1"/>
                </a:solidFill>
              </a:rPr>
              <a:t> beacon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s.count</a:t>
            </a:r>
            <a:r>
              <a:rPr lang="en-US" dirty="0">
                <a:solidFill>
                  <a:srgbClr val="FF0000"/>
                </a:solidFill>
              </a:rPr>
              <a:t>(‘a’)	</a:t>
            </a:r>
            <a:r>
              <a:rPr lang="en-US" dirty="0">
                <a:solidFill>
                  <a:schemeClr val="accent1"/>
                </a:solidFill>
              </a:rPr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s.replace</a:t>
            </a:r>
            <a:r>
              <a:rPr lang="en-US" dirty="0">
                <a:solidFill>
                  <a:srgbClr val="FF0000"/>
                </a:solidFill>
              </a:rPr>
              <a:t>(‘</a:t>
            </a:r>
            <a:r>
              <a:rPr lang="en-US" dirty="0" err="1">
                <a:solidFill>
                  <a:srgbClr val="FF0000"/>
                </a:solidFill>
              </a:rPr>
              <a:t>e’,‘xx</a:t>
            </a:r>
            <a:r>
              <a:rPr lang="en-US" dirty="0">
                <a:solidFill>
                  <a:srgbClr val="FF0000"/>
                </a:solidFill>
              </a:rPr>
              <a:t>’) </a:t>
            </a:r>
            <a:r>
              <a:rPr lang="en-US" dirty="0" err="1">
                <a:solidFill>
                  <a:schemeClr val="accent1"/>
                </a:solidFill>
              </a:rPr>
              <a:t>bxxlisha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bxxacon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index=</a:t>
            </a:r>
            <a:r>
              <a:rPr lang="en-US" dirty="0" err="1">
                <a:solidFill>
                  <a:srgbClr val="FF0000"/>
                </a:solidFill>
              </a:rPr>
              <a:t>s.find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sha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</a:t>
            </a:r>
            <a:r>
              <a:rPr lang="en-US" dirty="0" err="1">
                <a:solidFill>
                  <a:srgbClr val="FF0000"/>
                </a:solidFill>
              </a:rPr>
              <a:t>sha</a:t>
            </a:r>
            <a:r>
              <a:rPr lang="en-US" dirty="0">
                <a:solidFill>
                  <a:srgbClr val="FF0000"/>
                </a:solidFill>
              </a:rPr>
              <a:t> occurs at ”+</a:t>
            </a:r>
            <a:r>
              <a:rPr lang="en-US" dirty="0" err="1">
                <a:solidFill>
                  <a:srgbClr val="FF0000"/>
                </a:solidFill>
              </a:rPr>
              <a:t>str</a:t>
            </a:r>
            <a:r>
              <a:rPr lang="en-US" dirty="0">
                <a:solidFill>
                  <a:srgbClr val="FF0000"/>
                </a:solidFill>
              </a:rPr>
              <a:t>(index)	</a:t>
            </a:r>
            <a:r>
              <a:rPr lang="en-US" dirty="0" err="1">
                <a:solidFill>
                  <a:schemeClr val="accent1"/>
                </a:solidFill>
              </a:rPr>
              <a:t>sha</a:t>
            </a:r>
            <a:r>
              <a:rPr lang="en-US" dirty="0">
                <a:solidFill>
                  <a:schemeClr val="accent1"/>
                </a:solidFill>
              </a:rPr>
              <a:t> occurs at 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</a:t>
            </a:r>
            <a:r>
              <a:rPr lang="en-US" dirty="0" err="1">
                <a:solidFill>
                  <a:srgbClr val="FF0000"/>
                </a:solidFill>
              </a:rPr>
              <a:t>sha</a:t>
            </a:r>
            <a:r>
              <a:rPr lang="en-US" dirty="0">
                <a:solidFill>
                  <a:srgbClr val="FF0000"/>
                </a:solidFill>
              </a:rPr>
              <a:t> occurs at”, index	</a:t>
            </a:r>
            <a:r>
              <a:rPr lang="en-US" dirty="0" err="1">
                <a:solidFill>
                  <a:schemeClr val="accent1"/>
                </a:solidFill>
              </a:rPr>
              <a:t>sha</a:t>
            </a:r>
            <a:r>
              <a:rPr lang="en-US" dirty="0">
                <a:solidFill>
                  <a:schemeClr val="accent1"/>
                </a:solidFill>
              </a:rPr>
              <a:t> occurs at 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s[1:5].replace('b','')+s[5:]	</a:t>
            </a:r>
            <a:r>
              <a:rPr lang="en-US" dirty="0" err="1">
                <a:solidFill>
                  <a:schemeClr val="accent1"/>
                </a:solidFill>
              </a:rPr>
              <a:t>elisha</a:t>
            </a:r>
            <a:r>
              <a:rPr lang="en-US" dirty="0">
                <a:solidFill>
                  <a:schemeClr val="accent1"/>
                </a:solidFill>
              </a:rPr>
              <a:t> beacon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6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D6-1566-4200-B5E5-3E88200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 immutable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8C8C-F848-441B-A651-E58093C5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8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exercises/excercise1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defines a particular way of organizing, storing and accessing data</a:t>
            </a:r>
          </a:p>
          <a:p>
            <a:endParaRPr lang="en-US" dirty="0"/>
          </a:p>
          <a:p>
            <a:r>
              <a:rPr lang="en-US" dirty="0"/>
              <a:t>Lists: An ordered collection of objects</a:t>
            </a:r>
          </a:p>
          <a:p>
            <a:endParaRPr lang="en-US" dirty="0"/>
          </a:p>
          <a:p>
            <a:r>
              <a:rPr lang="en-US" dirty="0"/>
              <a:t>Sets: An unordered collection of “immutable objects”</a:t>
            </a:r>
          </a:p>
          <a:p>
            <a:endParaRPr lang="en-US" dirty="0"/>
          </a:p>
          <a:p>
            <a:r>
              <a:rPr lang="en-US" dirty="0"/>
              <a:t>Dictionaries: A mutable data structure that stores key, value pairs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4495-9036-4F45-B1C8-762F455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471-48A6-449E-9A81-91FC85A6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Lists are defined with [ ] and work similarly to strings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flowers = [‘Orchid’, ’Carnation’, ’Sunflower’,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flowers[1]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‘Carnation’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flowers[2:]</a:t>
            </a:r>
            <a:r>
              <a:rPr lang="en-US" dirty="0"/>
              <a:t>	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[‘Sunflower’,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4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(flowers[2])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flowers.remove</a:t>
            </a:r>
            <a:r>
              <a:rPr lang="en-US" dirty="0">
                <a:solidFill>
                  <a:srgbClr val="FF0000"/>
                </a:solidFill>
              </a:rPr>
              <a:t>(‘Orchid’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flowers.append</a:t>
            </a:r>
            <a:r>
              <a:rPr lang="en-US" dirty="0">
                <a:solidFill>
                  <a:srgbClr val="FF0000"/>
                </a:solidFill>
              </a:rPr>
              <a:t>(564)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(3.1415)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flowers	</a:t>
            </a:r>
            <a:r>
              <a:rPr lang="en-US" dirty="0">
                <a:solidFill>
                  <a:srgbClr val="FFC000"/>
                </a:solidFill>
              </a:rPr>
              <a:t>['Carnation', 'Sunflower', 'Marigold', 564, 3.1415]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8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3370-3314-4F62-BFF8-24BCE1B5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6E8F-0E6E-4646-950E-DD98733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are defined using the built-in set function, set()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s=set() #creates empty set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s.add</a:t>
            </a:r>
            <a:r>
              <a:rPr lang="en-US" dirty="0">
                <a:solidFill>
                  <a:srgbClr val="FF0000"/>
                </a:solidFill>
              </a:rPr>
              <a:t>(1) #add to set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set([1])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s=set([1,2,3,4,5,1,2,6,7,2]) #creates set from give list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da-DK" dirty="0">
                <a:solidFill>
                  <a:srgbClr val="FFC000"/>
                </a:solidFill>
              </a:rPr>
              <a:t>set([1, 2, 3, 4, 5, 6, 7])</a:t>
            </a:r>
          </a:p>
          <a:p>
            <a:pPr marL="457200" lvl="1" indent="0">
              <a:buNone/>
            </a:pPr>
            <a:r>
              <a:rPr lang="da-DK" dirty="0"/>
              <a:t>			</a:t>
            </a:r>
            <a:r>
              <a:rPr lang="da-DK" dirty="0">
                <a:solidFill>
                  <a:srgbClr val="FF0000"/>
                </a:solidFill>
              </a:rPr>
              <a:t>s=set(‘Mississippi’)</a:t>
            </a:r>
          </a:p>
          <a:p>
            <a:pPr marL="457200" lvl="1" indent="0">
              <a:buNone/>
            </a:pPr>
            <a:r>
              <a:rPr lang="da-DK" dirty="0">
                <a:solidFill>
                  <a:srgbClr val="FF0000"/>
                </a:solidFill>
              </a:rPr>
              <a:t>			print s	</a:t>
            </a:r>
            <a:r>
              <a:rPr lang="da-DK" dirty="0"/>
              <a:t>	</a:t>
            </a:r>
            <a:r>
              <a:rPr lang="da-DK" dirty="0">
                <a:solidFill>
                  <a:srgbClr val="FFC000"/>
                </a:solidFill>
              </a:rPr>
              <a:t> set(['i', 'p', 's', 'M'])</a:t>
            </a:r>
            <a:endParaRPr lang="en-US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481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90A-C804-4963-8101-C3CFC6F1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A02-1902-4092-90F9-98F677F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(</a:t>
            </a:r>
            <a:r>
              <a:rPr lang="en-US" dirty="0" err="1"/>
              <a:t>dict</a:t>
            </a:r>
            <a:r>
              <a:rPr lang="en-US" dirty="0"/>
              <a:t>) can be defined by using { }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 = {} #empty </a:t>
            </a:r>
            <a:r>
              <a:rPr lang="en-US" dirty="0" err="1">
                <a:solidFill>
                  <a:srgbClr val="FF0000"/>
                </a:solidFill>
              </a:rPr>
              <a:t>dict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d[1]=‘value 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d[2]=‘value 2’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 1', 2: 'value 2’}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 = {1:’value1’,2:’value2’,3:’value3’}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d[1]	</a:t>
            </a:r>
            <a:r>
              <a:rPr lang="en-US" dirty="0">
                <a:solidFill>
                  <a:srgbClr val="FFC000"/>
                </a:solidFill>
              </a:rPr>
              <a:t>‘value1’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d[5]	</a:t>
            </a:r>
            <a:r>
              <a:rPr lang="en-US" dirty="0" err="1">
                <a:solidFill>
                  <a:srgbClr val="FFC000"/>
                </a:solidFill>
              </a:rPr>
              <a:t>KeyError</a:t>
            </a:r>
            <a:r>
              <a:rPr lang="en-US" dirty="0">
                <a:solidFill>
                  <a:srgbClr val="FFC000"/>
                </a:solidFill>
              </a:rPr>
              <a:t>: 5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d['x']='</a:t>
            </a:r>
            <a:r>
              <a:rPr lang="en-US" dirty="0" err="1">
                <a:solidFill>
                  <a:srgbClr val="FF0000"/>
                </a:solidFill>
              </a:rPr>
              <a:t>valueNA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'value1', 2: 'value2', 3: 'value3', 'x': '</a:t>
            </a:r>
            <a:r>
              <a:rPr lang="en-US" dirty="0" err="1">
                <a:solidFill>
                  <a:srgbClr val="FFC000"/>
                </a:solidFill>
              </a:rPr>
              <a:t>valueNA</a:t>
            </a:r>
            <a:r>
              <a:rPr lang="en-US" dirty="0">
                <a:solidFill>
                  <a:srgbClr val="FFC000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4291733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2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exercises/excercise2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Conditionals and Loops</a:t>
            </a:r>
          </a:p>
          <a:p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5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indentation to define code blocks</a:t>
            </a:r>
          </a:p>
          <a:p>
            <a:r>
              <a:rPr lang="en-US" dirty="0"/>
              <a:t>A code block is a lexical structure of the source code</a:t>
            </a:r>
          </a:p>
          <a:p>
            <a:pPr lvl="1"/>
            <a:r>
              <a:rPr lang="en-US" dirty="0"/>
              <a:t>E.g. use </a:t>
            </a:r>
            <a:r>
              <a:rPr lang="en-US" i="1" dirty="0"/>
              <a:t>for</a:t>
            </a:r>
            <a:r>
              <a:rPr lang="en-US" dirty="0"/>
              <a:t> loop to repeat statement 10 times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range(10):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#prints 0,1,2…9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#prints 9</a:t>
            </a:r>
          </a:p>
          <a:p>
            <a:r>
              <a:rPr lang="en-US" dirty="0"/>
              <a:t>Note the colon (:) and indentation after the </a:t>
            </a:r>
            <a:r>
              <a:rPr lang="en-US" i="1" dirty="0"/>
              <a:t>for</a:t>
            </a:r>
            <a:r>
              <a:rPr lang="en-US" dirty="0"/>
              <a:t> statement. All the statements having larger and equal margin from left are interpreted as a part of the </a:t>
            </a:r>
            <a:r>
              <a:rPr lang="en-US" i="1" dirty="0"/>
              <a:t>for</a:t>
            </a:r>
            <a:r>
              <a:rPr lang="en-US" dirty="0"/>
              <a:t> block.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4F3-E3B8-4AC9-BBD2-F5385E1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139-DE6C-4570-B3D7-FA43CE49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i="1" dirty="0"/>
              <a:t>If</a:t>
            </a:r>
            <a:r>
              <a:rPr lang="en-US" sz="3000" dirty="0"/>
              <a:t> statements or the </a:t>
            </a:r>
            <a:r>
              <a:rPr lang="en-US" sz="3000" i="1" dirty="0"/>
              <a:t>if/else </a:t>
            </a:r>
            <a:r>
              <a:rPr lang="en-US" sz="3000" dirty="0"/>
              <a:t>statements are used to execute/skip a code block based on a condition</a:t>
            </a:r>
          </a:p>
          <a:p>
            <a:r>
              <a:rPr lang="en-US" sz="3000" dirty="0"/>
              <a:t>Basic syntax looks like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/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</a:t>
            </a:r>
            <a:r>
              <a:rPr lang="en-US" sz="2400" dirty="0" err="1"/>
              <a:t>planA</a:t>
            </a:r>
            <a:r>
              <a:rPr lang="en-US" sz="24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 </a:t>
            </a:r>
            <a:r>
              <a:rPr lang="en-US" sz="2400" dirty="0" err="1"/>
              <a:t>planB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2DB94E-8B67-4B1B-8FC4-217FE0CDAFF2}"/>
              </a:ext>
            </a:extLst>
          </p:cNvPr>
          <p:cNvSpPr txBox="1">
            <a:spLocks/>
          </p:cNvSpPr>
          <p:nvPr/>
        </p:nvSpPr>
        <p:spPr>
          <a:xfrm>
            <a:off x="4504679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200" dirty="0"/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	</a:t>
            </a:r>
            <a:r>
              <a:rPr lang="en-US" sz="2200" dirty="0" err="1"/>
              <a:t>planA</a:t>
            </a:r>
            <a:r>
              <a:rPr lang="en-US" sz="22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r>
              <a:rPr lang="en-US" sz="2200" dirty="0" err="1"/>
              <a:t>elif</a:t>
            </a:r>
            <a:r>
              <a:rPr lang="en-US" sz="2200" dirty="0"/>
              <a:t>(condition2):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	 </a:t>
            </a:r>
            <a:r>
              <a:rPr lang="en-US" sz="2200" dirty="0" err="1"/>
              <a:t>planB</a:t>
            </a:r>
            <a:r>
              <a:rPr lang="en-US" sz="22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	</a:t>
            </a:r>
            <a:r>
              <a:rPr lang="en-US" sz="2200" dirty="0" err="1"/>
              <a:t>planC</a:t>
            </a:r>
            <a:r>
              <a:rPr lang="en-US" sz="2200" dirty="0"/>
              <a:t>()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76F54B-4F46-4B90-AA5C-9B9A7E6BEBD5}"/>
              </a:ext>
            </a:extLst>
          </p:cNvPr>
          <p:cNvSpPr txBox="1">
            <a:spLocks/>
          </p:cNvSpPr>
          <p:nvPr/>
        </p:nvSpPr>
        <p:spPr>
          <a:xfrm>
            <a:off x="7885960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be without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	</a:t>
            </a:r>
            <a:r>
              <a:rPr lang="en-US" sz="2200" dirty="0" err="1"/>
              <a:t>planA</a:t>
            </a:r>
            <a:r>
              <a:rPr lang="en-US" sz="22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1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3E6F-45CA-45ED-ADDD-CDB5541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9B66-EFC8-4001-9DBA-3BCC6669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conditions checked by if statements are called logical expressions</a:t>
            </a:r>
          </a:p>
          <a:p>
            <a:endParaRPr lang="en-US" dirty="0"/>
          </a:p>
          <a:p>
            <a:r>
              <a:rPr lang="en-US" dirty="0"/>
              <a:t>A logical expression can have a value “True” or “False” only</a:t>
            </a:r>
          </a:p>
          <a:p>
            <a:endParaRPr lang="en-US" dirty="0"/>
          </a:p>
          <a:p>
            <a:r>
              <a:rPr lang="en-US" dirty="0"/>
              <a:t>If value for a condition is “True”, the corresponding code block will get executed otherwise it will be skipped</a:t>
            </a:r>
          </a:p>
        </p:txBody>
      </p:sp>
    </p:spTree>
    <p:extLst>
      <p:ext uri="{BB962C8B-B14F-4D97-AF65-F5344CB8AC3E}">
        <p14:creationId xmlns:p14="http://schemas.microsoft.com/office/powerpoint/2010/main" val="1105774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537-BC56-4F43-BC7B-B874124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F79F-F9E9-4700-A8C6-3549BE30D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487230"/>
              </p:ext>
            </p:extLst>
          </p:nvPr>
        </p:nvGraphicFramePr>
        <p:xfrm>
          <a:off x="838200" y="1408374"/>
          <a:ext cx="10515600" cy="5237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99828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96759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8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5943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Example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9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Equals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==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6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!=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7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or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and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Membership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8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7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9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“if-else.py” under the examples directory</a:t>
            </a:r>
          </a:p>
          <a:p>
            <a:r>
              <a:rPr lang="en-US" dirty="0"/>
              <a:t>Run the “if-else.py” file and try to understand how if-else statements work.</a:t>
            </a:r>
          </a:p>
          <a:p>
            <a:r>
              <a:rPr lang="en-US" dirty="0"/>
              <a:t>Make changes to the if-else conditions</a:t>
            </a:r>
          </a:p>
          <a:p>
            <a:r>
              <a:rPr lang="en-US" dirty="0"/>
              <a:t>Add an additional condition to… </a:t>
            </a:r>
          </a:p>
        </p:txBody>
      </p:sp>
    </p:spTree>
    <p:extLst>
      <p:ext uri="{BB962C8B-B14F-4D97-AF65-F5344CB8AC3E}">
        <p14:creationId xmlns:p14="http://schemas.microsoft.com/office/powerpoint/2010/main" val="313833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3" t="37151" r="71580" b="58528"/>
          <a:stretch/>
        </p:blipFill>
        <p:spPr>
          <a:xfrm>
            <a:off x="209451" y="2336799"/>
            <a:ext cx="2330550" cy="406402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300-AAF8-4CCB-9D4E-E19B14E8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57A3-9ED2-41D3-92BA-3A193EC7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loop is a structure which allows execution of a code block repeatedly until a terminating criteria is reached.</a:t>
            </a:r>
          </a:p>
          <a:p>
            <a:r>
              <a:rPr lang="en-US" dirty="0"/>
              <a:t>For loop: repeat a block of code fixed number of times</a:t>
            </a:r>
          </a:p>
          <a:p>
            <a:pPr lvl="1"/>
            <a:r>
              <a:rPr lang="en-US" dirty="0"/>
              <a:t>Requires starting and ending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range(0,10):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While loops run until a certain condition is satisfied</a:t>
            </a:r>
          </a:p>
          <a:p>
            <a:pPr lvl="1"/>
            <a:r>
              <a:rPr lang="en-US" dirty="0"/>
              <a:t>Requires a stopping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x=0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while(x&lt;10):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x</a:t>
            </a:r>
          </a:p>
        </p:txBody>
      </p:sp>
    </p:spTree>
    <p:extLst>
      <p:ext uri="{BB962C8B-B14F-4D97-AF65-F5344CB8AC3E}">
        <p14:creationId xmlns:p14="http://schemas.microsoft.com/office/powerpoint/2010/main" val="4016351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2C5A-469A-4B91-AC12-99FDAF8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4AC-C3C4-42D4-87F8-3B6D874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and continue are special statements. </a:t>
            </a:r>
            <a:r>
              <a:rPr lang="en-US" i="1" dirty="0"/>
              <a:t>break </a:t>
            </a:r>
            <a:r>
              <a:rPr lang="en-US" dirty="0"/>
              <a:t>is used to break out of the loop and </a:t>
            </a:r>
            <a:r>
              <a:rPr lang="en-US" i="1" dirty="0"/>
              <a:t>continue</a:t>
            </a:r>
            <a:r>
              <a:rPr lang="en-US" dirty="0"/>
              <a:t> is used to skip code block and return to for or while statement and start over.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			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mylist</a:t>
            </a:r>
            <a:r>
              <a:rPr lang="en-US" dirty="0">
                <a:solidFill>
                  <a:srgbClr val="FF0000"/>
                </a:solidFill>
              </a:rPr>
              <a:t> = [1,2,3,4,5,6,7,8]</a:t>
            </a:r>
            <a:endParaRPr lang="en-US" i="1" dirty="0">
              <a:solidFill>
                <a:srgbClr val="FF0000"/>
              </a:solidFill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for i in l: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% 2==0):		</a:t>
            </a:r>
            <a:r>
              <a:rPr lang="en-US" dirty="0">
                <a:solidFill>
                  <a:srgbClr val="FFC000"/>
                </a:solidFill>
              </a:rPr>
              <a:t>#skips any even number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continue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== 7):		</a:t>
            </a:r>
            <a:r>
              <a:rPr lang="en-US" dirty="0">
                <a:solidFill>
                  <a:srgbClr val="FFC000"/>
                </a:solidFill>
              </a:rPr>
              <a:t>#exits when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is equal to 7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break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prints 1,3,5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230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Functions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08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4671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Guido van Rossum started developing his own language </a:t>
            </a:r>
            <a:br>
              <a:rPr lang="en-US" dirty="0"/>
            </a:br>
            <a:r>
              <a:rPr lang="en-US" dirty="0"/>
              <a:t>in 1989 Christmas holidays.</a:t>
            </a:r>
          </a:p>
          <a:p>
            <a:r>
              <a:rPr lang="en-US" dirty="0"/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A. No, but it helps. :) [Ref: https://docs.python.org ]</a:t>
            </a:r>
            <a:r>
              <a:rPr lang="en-US" dirty="0"/>
              <a:t>	</a:t>
            </a:r>
          </a:p>
          <a:p>
            <a:r>
              <a:rPr lang="en-US" dirty="0"/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rgbClr val="FFFF99"/>
                </a:solidFill>
              </a:rPr>
              <a:t>Misc</a:t>
            </a:r>
            <a:r>
              <a:rPr lang="en-US" dirty="0">
                <a:solidFill>
                  <a:srgbClr val="FFFF99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>
                <a:solidFill>
                  <a:srgbClr val="FFFF99"/>
                </a:solidFill>
              </a:rPr>
              <a:t>PyPI</a:t>
            </a:r>
            <a:r>
              <a:rPr lang="en-US" dirty="0">
                <a:solidFill>
                  <a:srgbClr val="FFFF99"/>
                </a:solidFill>
              </a:rPr>
              <a:t> “Python Package Index is a repository of software for the Python programming language. There are currently </a:t>
            </a:r>
            <a:r>
              <a:rPr lang="en-US" b="1" dirty="0">
                <a:solidFill>
                  <a:srgbClr val="FFFF99"/>
                </a:solidFill>
              </a:rPr>
              <a:t>132368</a:t>
            </a:r>
            <a:r>
              <a:rPr lang="en-US" dirty="0">
                <a:solidFill>
                  <a:srgbClr val="FFFF99"/>
                </a:solidFill>
              </a:rPr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14F4-E533-4D1F-9700-D7B23107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72A30-A1BF-4701-B15D-3BB7EAA48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19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</TotalTime>
  <Words>1579</Words>
  <Application>Microsoft Office PowerPoint</Application>
  <PresentationFormat>Widescreen</PresentationFormat>
  <Paragraphs>406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PowerPoint Presentation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of string operations</vt:lpstr>
      <vt:lpstr>Variables in Python</vt:lpstr>
      <vt:lpstr>Mutable vs immutable </vt:lpstr>
      <vt:lpstr>Python variable names</vt:lpstr>
      <vt:lpstr>Basic arithmetic operations</vt:lpstr>
      <vt:lpstr>You are ready for exercise 1 !!!</vt:lpstr>
      <vt:lpstr>Chapter II</vt:lpstr>
      <vt:lpstr>Data structures</vt:lpstr>
      <vt:lpstr>Lists</vt:lpstr>
      <vt:lpstr>Sets</vt:lpstr>
      <vt:lpstr>Dictionaries</vt:lpstr>
      <vt:lpstr>You are ready for exercise 2 !!!</vt:lpstr>
      <vt:lpstr>Chapter III</vt:lpstr>
      <vt:lpstr>Indentation</vt:lpstr>
      <vt:lpstr>If statements</vt:lpstr>
      <vt:lpstr>Logical expressions</vt:lpstr>
      <vt:lpstr>Comparison operators</vt:lpstr>
      <vt:lpstr>Few examples</vt:lpstr>
      <vt:lpstr>Loops</vt:lpstr>
      <vt:lpstr>Break and continue</vt:lpstr>
      <vt:lpstr>Chapter IV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298</cp:revision>
  <dcterms:created xsi:type="dcterms:W3CDTF">2018-03-11T20:36:06Z</dcterms:created>
  <dcterms:modified xsi:type="dcterms:W3CDTF">2018-03-21T06:28:57Z</dcterms:modified>
</cp:coreProperties>
</file>